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73" r:id="rId3"/>
    <p:sldId id="258" r:id="rId4"/>
    <p:sldId id="263" r:id="rId5"/>
    <p:sldId id="264" r:id="rId6"/>
    <p:sldId id="265" r:id="rId7"/>
    <p:sldId id="266" r:id="rId8"/>
    <p:sldId id="275" r:id="rId9"/>
    <p:sldId id="27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14" autoAdjust="0"/>
  </p:normalViewPr>
  <p:slideViewPr>
    <p:cSldViewPr>
      <p:cViewPr varScale="1">
        <p:scale>
          <a:sx n="90" d="100"/>
          <a:sy n="90" d="100"/>
        </p:scale>
        <p:origin x="-5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B38B06-F350-4E23-831E-FCF663CD0BAB}" type="datetimeFigureOut">
              <a:rPr lang="en-US" smtClean="0"/>
              <a:t>5/24/2018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3871B0-EA63-4E6C-971C-47CCA22504D5}" type="slidenum">
              <a:rPr lang="en-US" smtClean="0"/>
              <a:t>‹#›</a:t>
            </a:fld>
            <a:endParaRPr lang="en-US"/>
          </a:p>
        </p:txBody>
      </p:sp>
    </p:spTree>
    <p:extLst>
      <p:ext uri="{BB962C8B-B14F-4D97-AF65-F5344CB8AC3E}">
        <p14:creationId xmlns:p14="http://schemas.microsoft.com/office/powerpoint/2010/main" val="117521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atoms bond, form molecules, and stack like building blocks they form a crystal structure (lattice). The crystal lattice is the repeating pattern of molecular arrangements that comprise a mineral, and is unique to each specific mineral. For example, in the mineral halite, ions of sodium and chlorine ionically bond to form a simple lattice of a cube. In the image on the right, the chlorine atoms are represented as green dots and the sodium atoms are represented as blue dots. The lines connecting the atoms together represent the ionic bonds and the entire representation describes the crystal lattice of halite</a:t>
            </a:r>
          </a:p>
          <a:p>
            <a:endParaRPr lang="en-US" dirty="0"/>
          </a:p>
        </p:txBody>
      </p:sp>
      <p:sp>
        <p:nvSpPr>
          <p:cNvPr id="4" name="Slide Number Placeholder 3"/>
          <p:cNvSpPr>
            <a:spLocks noGrp="1"/>
          </p:cNvSpPr>
          <p:nvPr>
            <p:ph type="sldNum" sz="quarter" idx="10"/>
          </p:nvPr>
        </p:nvSpPr>
        <p:spPr/>
        <p:txBody>
          <a:bodyPr/>
          <a:lstStyle/>
          <a:p>
            <a:fld id="{723871B0-EA63-4E6C-971C-47CCA22504D5}" type="slidenum">
              <a:rPr lang="en-US" smtClean="0"/>
              <a:t>2</a:t>
            </a:fld>
            <a:endParaRPr lang="en-US"/>
          </a:p>
        </p:txBody>
      </p:sp>
    </p:spTree>
    <p:extLst>
      <p:ext uri="{BB962C8B-B14F-4D97-AF65-F5344CB8AC3E}">
        <p14:creationId xmlns:p14="http://schemas.microsoft.com/office/powerpoint/2010/main" val="1721212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it isn't grown, it has to be mined". This quote is in reference to the fact that the materials required to manufacture all of the tools, technologies, and products that we use throughout our day originate from the Earth. Some components of those products come from plants, some come from animals, but everything else is mined from the Earth, mostly in the form of minerals. </a:t>
            </a:r>
            <a:endParaRPr lang="en-US" dirty="0"/>
          </a:p>
        </p:txBody>
      </p:sp>
      <p:sp>
        <p:nvSpPr>
          <p:cNvPr id="4" name="Slide Number Placeholder 3"/>
          <p:cNvSpPr>
            <a:spLocks noGrp="1"/>
          </p:cNvSpPr>
          <p:nvPr>
            <p:ph type="sldNum" sz="quarter" idx="10"/>
          </p:nvPr>
        </p:nvSpPr>
        <p:spPr/>
        <p:txBody>
          <a:bodyPr/>
          <a:lstStyle/>
          <a:p>
            <a:fld id="{723871B0-EA63-4E6C-971C-47CCA22504D5}" type="slidenum">
              <a:rPr lang="en-US" smtClean="0"/>
              <a:t>3</a:t>
            </a:fld>
            <a:endParaRPr lang="en-US"/>
          </a:p>
        </p:txBody>
      </p:sp>
    </p:spTree>
    <p:extLst>
      <p:ext uri="{BB962C8B-B14F-4D97-AF65-F5344CB8AC3E}">
        <p14:creationId xmlns:p14="http://schemas.microsoft.com/office/powerpoint/2010/main" val="3734479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crystalline structure of the mineral controls many of the properties of the mineral and is used in conjunction with the chemical composition to classify each mineral. It is difficult (i.e., expensive and time-consuming) to directly measure the crystal lattice of a mineral, thus we rely on simple observational methods that focus on characteristic physical properties that are more easily tested or examined in the field. </a:t>
            </a:r>
            <a:endParaRPr lang="en-US" dirty="0"/>
          </a:p>
        </p:txBody>
      </p:sp>
      <p:sp>
        <p:nvSpPr>
          <p:cNvPr id="4" name="Slide Number Placeholder 3"/>
          <p:cNvSpPr>
            <a:spLocks noGrp="1"/>
          </p:cNvSpPr>
          <p:nvPr>
            <p:ph type="sldNum" sz="quarter" idx="10"/>
          </p:nvPr>
        </p:nvSpPr>
        <p:spPr/>
        <p:txBody>
          <a:bodyPr/>
          <a:lstStyle/>
          <a:p>
            <a:fld id="{723871B0-EA63-4E6C-971C-47CCA22504D5}" type="slidenum">
              <a:rPr lang="en-US" smtClean="0"/>
              <a:t>4</a:t>
            </a:fld>
            <a:endParaRPr lang="en-US"/>
          </a:p>
        </p:txBody>
      </p:sp>
    </p:spTree>
    <p:extLst>
      <p:ext uri="{BB962C8B-B14F-4D97-AF65-F5344CB8AC3E}">
        <p14:creationId xmlns:p14="http://schemas.microsoft.com/office/powerpoint/2010/main" val="11602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CBDCD2-920F-4F54-A7DD-584691CF0B57}" type="datetimeFigureOut">
              <a:rPr lang="en-US" smtClean="0"/>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3524565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CBDCD2-920F-4F54-A7DD-584691CF0B57}" type="datetimeFigureOut">
              <a:rPr lang="en-US" smtClean="0"/>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4218533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CBDCD2-920F-4F54-A7DD-584691CF0B57}" type="datetimeFigureOut">
              <a:rPr lang="en-US" smtClean="0"/>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830650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CBDCD2-920F-4F54-A7DD-584691CF0B57}" type="datetimeFigureOut">
              <a:rPr lang="en-US" smtClean="0"/>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104162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CBDCD2-920F-4F54-A7DD-584691CF0B57}" type="datetimeFigureOut">
              <a:rPr lang="en-US" smtClean="0"/>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3216646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CBDCD2-920F-4F54-A7DD-584691CF0B57}" type="datetimeFigureOut">
              <a:rPr lang="en-US" smtClean="0"/>
              <a:t>5/24/2018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572259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CBDCD2-920F-4F54-A7DD-584691CF0B57}" type="datetimeFigureOut">
              <a:rPr lang="en-US" smtClean="0"/>
              <a:t>5/24/2018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3755824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CBDCD2-920F-4F54-A7DD-584691CF0B57}" type="datetimeFigureOut">
              <a:rPr lang="en-US" smtClean="0"/>
              <a:t>5/24/2018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3809877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CBDCD2-920F-4F54-A7DD-584691CF0B57}" type="datetimeFigureOut">
              <a:rPr lang="en-US" smtClean="0"/>
              <a:t>5/24/2018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2551213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CBDCD2-920F-4F54-A7DD-584691CF0B57}" type="datetimeFigureOut">
              <a:rPr lang="en-US" smtClean="0"/>
              <a:t>5/24/2018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1486773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CBDCD2-920F-4F54-A7DD-584691CF0B57}" type="datetimeFigureOut">
              <a:rPr lang="en-US" smtClean="0"/>
              <a:t>5/24/2018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DA5203-3546-44B9-A7BA-49065E0A8C57}" type="slidenum">
              <a:rPr lang="en-US" smtClean="0"/>
              <a:t>‹#›</a:t>
            </a:fld>
            <a:endParaRPr lang="en-US"/>
          </a:p>
        </p:txBody>
      </p:sp>
    </p:spTree>
    <p:extLst>
      <p:ext uri="{BB962C8B-B14F-4D97-AF65-F5344CB8AC3E}">
        <p14:creationId xmlns:p14="http://schemas.microsoft.com/office/powerpoint/2010/main" val="141289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CBDCD2-920F-4F54-A7DD-584691CF0B57}" type="datetimeFigureOut">
              <a:rPr lang="en-US" smtClean="0"/>
              <a:t>5/24/2018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DA5203-3546-44B9-A7BA-49065E0A8C57}" type="slidenum">
              <a:rPr lang="en-US" smtClean="0"/>
              <a:t>‹#›</a:t>
            </a:fld>
            <a:endParaRPr lang="en-US"/>
          </a:p>
        </p:txBody>
      </p:sp>
    </p:spTree>
    <p:extLst>
      <p:ext uri="{BB962C8B-B14F-4D97-AF65-F5344CB8AC3E}">
        <p14:creationId xmlns:p14="http://schemas.microsoft.com/office/powerpoint/2010/main" val="41105259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openmopac.net/PM7_accuracy/data_solids/Gypsum__CaSO4_2H2O__jmol_XRay_fs.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openmopac.net/PM7_accuracy/data_solids/Corundum__Al2O3__jmol_XRay_fs.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openmopac.net/PM7_accuracy/data_solids/Graphite__C__jmol_XRay_fs.html" TargetMode="External"/><Relationship Id="rId2" Type="http://schemas.openxmlformats.org/officeDocument/2006/relationships/hyperlink" Target="http://openmopac.net/PM7_accuracy/data_solids/Diamond__C__jmol_XRay_fs.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cience-class.net/archive/science-class/Lessons/Geology/Rocks_Minerals/different_minerals.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Minerals</a:t>
            </a:r>
            <a:endParaRPr lang="en-US" dirty="0"/>
          </a:p>
        </p:txBody>
      </p:sp>
      <p:sp>
        <p:nvSpPr>
          <p:cNvPr id="3" name="Subtitle 2"/>
          <p:cNvSpPr>
            <a:spLocks noGrp="1"/>
          </p:cNvSpPr>
          <p:nvPr>
            <p:ph type="subTitle" idx="1"/>
          </p:nvPr>
        </p:nvSpPr>
        <p:spPr/>
        <p:txBody>
          <a:bodyPr/>
          <a:lstStyle/>
          <a:p>
            <a:r>
              <a:rPr lang="en-US" dirty="0" smtClean="0"/>
              <a:t>M.S. Grade Level</a:t>
            </a:r>
            <a:endParaRPr lang="en-US" dirty="0"/>
          </a:p>
        </p:txBody>
      </p:sp>
    </p:spTree>
    <p:extLst>
      <p:ext uri="{BB962C8B-B14F-4D97-AF65-F5344CB8AC3E}">
        <p14:creationId xmlns:p14="http://schemas.microsoft.com/office/powerpoint/2010/main" val="151236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mineral?</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Minerals</a:t>
            </a:r>
          </a:p>
          <a:p>
            <a:pPr lvl="1"/>
            <a:r>
              <a:rPr lang="en-US" dirty="0" smtClean="0"/>
              <a:t>form naturally (as opposed to synthetically)</a:t>
            </a:r>
          </a:p>
          <a:p>
            <a:pPr lvl="1"/>
            <a:r>
              <a:rPr lang="en-US" dirty="0" smtClean="0"/>
              <a:t>are solid (as opposed to liquid or gas)</a:t>
            </a:r>
          </a:p>
          <a:p>
            <a:pPr lvl="1"/>
            <a:r>
              <a:rPr lang="en-US" dirty="0"/>
              <a:t>are </a:t>
            </a:r>
            <a:r>
              <a:rPr lang="en-US" dirty="0" smtClean="0"/>
              <a:t>inorganic (so not produced biologically!)</a:t>
            </a:r>
            <a:endParaRPr lang="en-US" dirty="0"/>
          </a:p>
          <a:p>
            <a:pPr lvl="1"/>
            <a:r>
              <a:rPr lang="en-US" dirty="0" smtClean="0"/>
              <a:t>have </a:t>
            </a:r>
            <a:r>
              <a:rPr lang="en-US" dirty="0"/>
              <a:t>a consistent chemical </a:t>
            </a:r>
            <a:r>
              <a:rPr lang="en-US" dirty="0" smtClean="0"/>
              <a:t>composition (e.g., CaCO</a:t>
            </a:r>
            <a:r>
              <a:rPr lang="en-US" baseline="-25000" dirty="0" smtClean="0"/>
              <a:t>3</a:t>
            </a:r>
            <a:r>
              <a:rPr lang="en-US" dirty="0" smtClean="0"/>
              <a:t>)</a:t>
            </a:r>
          </a:p>
          <a:p>
            <a:pPr lvl="1"/>
            <a:r>
              <a:rPr lang="en-US" dirty="0" smtClean="0"/>
              <a:t>have </a:t>
            </a:r>
            <a:r>
              <a:rPr lang="en-US" dirty="0"/>
              <a:t>a </a:t>
            </a:r>
            <a:r>
              <a:rPr lang="en-US" dirty="0" smtClean="0"/>
              <a:t>unique crystalline structure </a:t>
            </a:r>
          </a:p>
          <a:p>
            <a:endParaRPr lang="en-US" dirty="0"/>
          </a:p>
          <a:p>
            <a:endParaRPr lang="en-US" dirty="0" smtClean="0"/>
          </a:p>
          <a:p>
            <a:r>
              <a:rPr lang="en-US" dirty="0" smtClean="0"/>
              <a:t>What makes it different from a rock? An element?</a:t>
            </a:r>
            <a:endParaRPr lang="en-US" dirty="0"/>
          </a:p>
          <a:p>
            <a:r>
              <a:rPr lang="en-US" dirty="0" smtClean="0"/>
              <a:t>Do you use minerals? If so, how often?</a:t>
            </a:r>
            <a:endParaRPr lang="en-US" dirty="0"/>
          </a:p>
        </p:txBody>
      </p:sp>
    </p:spTree>
    <p:extLst>
      <p:ext uri="{BB962C8B-B14F-4D97-AF65-F5344CB8AC3E}">
        <p14:creationId xmlns:p14="http://schemas.microsoft.com/office/powerpoint/2010/main" val="4290001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Minerals</a:t>
            </a:r>
            <a:endParaRPr lang="en-US" dirty="0"/>
          </a:p>
        </p:txBody>
      </p:sp>
      <p:sp>
        <p:nvSpPr>
          <p:cNvPr id="3" name="Content Placeholder 2"/>
          <p:cNvSpPr>
            <a:spLocks noGrp="1"/>
          </p:cNvSpPr>
          <p:nvPr>
            <p:ph idx="1"/>
          </p:nvPr>
        </p:nvSpPr>
        <p:spPr>
          <a:xfrm>
            <a:off x="457200" y="1600200"/>
            <a:ext cx="8229600" cy="5029200"/>
          </a:xfrm>
        </p:spPr>
        <p:txBody>
          <a:bodyPr>
            <a:normAutofit fontScale="62500" lnSpcReduction="20000"/>
          </a:bodyPr>
          <a:lstStyle/>
          <a:p>
            <a:r>
              <a:rPr lang="en-US" dirty="0"/>
              <a:t>Minerals are very interesting... and some can be worth billions! </a:t>
            </a:r>
            <a:endParaRPr lang="en-US" dirty="0" smtClean="0"/>
          </a:p>
          <a:p>
            <a:r>
              <a:rPr lang="en-US" dirty="0" smtClean="0"/>
              <a:t>Currently</a:t>
            </a:r>
            <a:r>
              <a:rPr lang="en-US" dirty="0"/>
              <a:t>, there are thought to be over 4000 different species of </a:t>
            </a:r>
            <a:r>
              <a:rPr lang="en-US" dirty="0" smtClean="0"/>
              <a:t>minerals, however most of these are rare but not necessarily valuable or useful. </a:t>
            </a:r>
          </a:p>
          <a:p>
            <a:r>
              <a:rPr lang="en-US" dirty="0"/>
              <a:t>About 20 minerals make up more than 95% of the Earth's crust and are called the major rock-forming minerals. Approximately 75% of the continental crust is made up of two </a:t>
            </a:r>
            <a:r>
              <a:rPr lang="en-US" dirty="0" smtClean="0"/>
              <a:t>silicate minerals – feldspar </a:t>
            </a:r>
            <a:r>
              <a:rPr lang="en-US" dirty="0"/>
              <a:t>and quartz.</a:t>
            </a:r>
          </a:p>
          <a:p>
            <a:r>
              <a:rPr lang="en-US" dirty="0" smtClean="0"/>
              <a:t>It </a:t>
            </a:r>
            <a:r>
              <a:rPr lang="en-US" dirty="0"/>
              <a:t>is important to learn about minerals because: </a:t>
            </a:r>
            <a:endParaRPr lang="en-US" dirty="0"/>
          </a:p>
          <a:p>
            <a:pPr marL="457200" lvl="1" indent="0">
              <a:buNone/>
            </a:pPr>
            <a:r>
              <a:rPr lang="en-US" dirty="0" smtClean="0"/>
              <a:t>1) </a:t>
            </a:r>
            <a:r>
              <a:rPr lang="en-US" dirty="0"/>
              <a:t>minerals are the basic building blocks of rocks and therefore the </a:t>
            </a:r>
            <a:r>
              <a:rPr lang="en-US" dirty="0" smtClean="0"/>
              <a:t>Earth</a:t>
            </a:r>
          </a:p>
          <a:p>
            <a:pPr marL="457200" lvl="1" indent="0">
              <a:buNone/>
            </a:pPr>
            <a:r>
              <a:rPr lang="en-US" dirty="0" smtClean="0"/>
              <a:t>2</a:t>
            </a:r>
            <a:r>
              <a:rPr lang="en-US" dirty="0"/>
              <a:t>) minerals are essential to human health, but can also be </a:t>
            </a:r>
            <a:r>
              <a:rPr lang="en-US" dirty="0" smtClean="0"/>
              <a:t>detrimental</a:t>
            </a:r>
          </a:p>
          <a:p>
            <a:pPr marL="457200" lvl="1" indent="0">
              <a:buNone/>
            </a:pPr>
            <a:r>
              <a:rPr lang="en-US" dirty="0" smtClean="0"/>
              <a:t>3</a:t>
            </a:r>
            <a:r>
              <a:rPr lang="en-US" dirty="0"/>
              <a:t>) minerals are required to manufacture virtually every product that you use in your daily life. </a:t>
            </a:r>
            <a:endParaRPr lang="en-US" dirty="0" smtClean="0"/>
          </a:p>
          <a:p>
            <a:r>
              <a:rPr lang="en-US" dirty="0" smtClean="0"/>
              <a:t>In </a:t>
            </a:r>
            <a:r>
              <a:rPr lang="en-US" dirty="0"/>
              <a:t>talking about minerals, there is a common saying, "If it isn't grown, it has to be mined". </a:t>
            </a:r>
            <a:endParaRPr lang="en-US" dirty="0" smtClean="0"/>
          </a:p>
          <a:p>
            <a:r>
              <a:rPr lang="en-US" dirty="0" smtClean="0"/>
              <a:t>Many </a:t>
            </a:r>
            <a:r>
              <a:rPr lang="en-US" dirty="0"/>
              <a:t>minerals are of great economic importance, and thus have played pivotal roles throughout history. </a:t>
            </a:r>
          </a:p>
        </p:txBody>
      </p:sp>
    </p:spTree>
    <p:extLst>
      <p:ext uri="{BB962C8B-B14F-4D97-AF65-F5344CB8AC3E}">
        <p14:creationId xmlns:p14="http://schemas.microsoft.com/office/powerpoint/2010/main" val="676062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Mineral Physical Properties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Luster</a:t>
            </a:r>
          </a:p>
          <a:p>
            <a:r>
              <a:rPr lang="en-US" dirty="0" smtClean="0"/>
              <a:t>Hardness</a:t>
            </a:r>
          </a:p>
          <a:p>
            <a:r>
              <a:rPr lang="en-US" dirty="0" smtClean="0"/>
              <a:t>S</a:t>
            </a:r>
            <a:r>
              <a:rPr lang="en-US" dirty="0" smtClean="0"/>
              <a:t>treak</a:t>
            </a:r>
          </a:p>
          <a:p>
            <a:r>
              <a:rPr lang="en-US" dirty="0" smtClean="0"/>
              <a:t>Cleavage/fracture</a:t>
            </a:r>
          </a:p>
          <a:p>
            <a:r>
              <a:rPr lang="en-US" dirty="0"/>
              <a:t>C</a:t>
            </a:r>
            <a:r>
              <a:rPr lang="en-US" dirty="0" smtClean="0"/>
              <a:t>olor </a:t>
            </a:r>
          </a:p>
          <a:p>
            <a:r>
              <a:rPr lang="en-US" dirty="0" smtClean="0"/>
              <a:t>Each </a:t>
            </a:r>
            <a:r>
              <a:rPr lang="en-US" dirty="0"/>
              <a:t>of these physical properties is a consequence of the chemical composition and crystalline structure of the </a:t>
            </a:r>
            <a:r>
              <a:rPr lang="en-US" dirty="0" smtClean="0"/>
              <a:t>mineral.</a:t>
            </a:r>
            <a:r>
              <a:rPr lang="en-US" dirty="0" smtClean="0"/>
              <a:t/>
            </a:r>
            <a:br>
              <a:rPr lang="en-US" dirty="0" smtClean="0"/>
            </a:br>
            <a:endParaRPr lang="en-US" dirty="0"/>
          </a:p>
        </p:txBody>
      </p:sp>
    </p:spTree>
    <p:extLst>
      <p:ext uri="{BB962C8B-B14F-4D97-AF65-F5344CB8AC3E}">
        <p14:creationId xmlns:p14="http://schemas.microsoft.com/office/powerpoint/2010/main" val="2424616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hlinkClick r:id="rId2"/>
              </a:rPr>
              <a:t>http://openmopac.net/PM7_accuracy/data_solids/Gypsum__CaSO4_2H2O__jmol_XRay_fs.html</a:t>
            </a:r>
            <a:r>
              <a:rPr lang="en-US" sz="2400" dirty="0" smtClean="0"/>
              <a:t/>
            </a:r>
            <a:br>
              <a:rPr lang="en-US" sz="2400" dirty="0" smtClean="0"/>
            </a:br>
            <a:endParaRPr lang="en-US" sz="2400" dirty="0"/>
          </a:p>
        </p:txBody>
      </p:sp>
      <p:sp>
        <p:nvSpPr>
          <p:cNvPr id="3" name="Content Placeholder 2"/>
          <p:cNvSpPr>
            <a:spLocks noGrp="1"/>
          </p:cNvSpPr>
          <p:nvPr>
            <p:ph idx="1"/>
          </p:nvPr>
        </p:nvSpPr>
        <p:spPr/>
        <p:txBody>
          <a:bodyPr>
            <a:normAutofit fontScale="55000" lnSpcReduction="20000"/>
          </a:bodyPr>
          <a:lstStyle/>
          <a:p>
            <a:r>
              <a:rPr lang="en-US" dirty="0"/>
              <a:t>Gypsum is a relatively soft mineral that is mined in Nevada, among other areas, and is commonly used in the manufacture of drywall (the walls in your home are most likely made from gypsum). Gypsum has a hardness of 2 on the Mohs hardness scale.</a:t>
            </a:r>
          </a:p>
          <a:p>
            <a:r>
              <a:rPr lang="en-US" dirty="0"/>
              <a:t>The chemical formula for gypsum is CaSO</a:t>
            </a:r>
            <a:r>
              <a:rPr lang="en-US" baseline="-25000" dirty="0"/>
              <a:t>4</a:t>
            </a:r>
            <a:r>
              <a:rPr lang="en-US" dirty="0"/>
              <a:t> • 2H</a:t>
            </a:r>
            <a:r>
              <a:rPr lang="en-US" baseline="-25000" dirty="0"/>
              <a:t>2</a:t>
            </a:r>
            <a:r>
              <a:rPr lang="en-US" dirty="0"/>
              <a:t>O. This means that calcium forms an ionic bond with a sulfate molecule (a single sulfur atom is covalently bonded to 4 oxygen atoms). In addition, each calcium sulfate molecule contains two molecules of water (2H</a:t>
            </a:r>
            <a:r>
              <a:rPr lang="en-US" baseline="-25000" dirty="0"/>
              <a:t>2</a:t>
            </a:r>
            <a:r>
              <a:rPr lang="en-US" dirty="0"/>
              <a:t>O) that are part of the crystalline structure.</a:t>
            </a:r>
          </a:p>
          <a:p>
            <a:r>
              <a:rPr lang="en-US" dirty="0"/>
              <a:t>In the </a:t>
            </a:r>
            <a:r>
              <a:rPr lang="en-US" dirty="0" err="1"/>
              <a:t>Jmol</a:t>
            </a:r>
            <a:r>
              <a:rPr lang="en-US" dirty="0"/>
              <a:t> of Gypsum (CaSO</a:t>
            </a:r>
            <a:r>
              <a:rPr lang="en-US" baseline="-25000" dirty="0"/>
              <a:t>4</a:t>
            </a:r>
            <a:r>
              <a:rPr lang="en-US" dirty="0"/>
              <a:t> • 2H</a:t>
            </a:r>
            <a:r>
              <a:rPr lang="en-US" baseline="-25000" dirty="0"/>
              <a:t>2</a:t>
            </a:r>
            <a:r>
              <a:rPr lang="en-US" dirty="0"/>
              <a:t>O):</a:t>
            </a:r>
          </a:p>
          <a:p>
            <a:r>
              <a:rPr lang="en-US" dirty="0"/>
              <a:t>Calcium (Ca) = green</a:t>
            </a:r>
          </a:p>
          <a:p>
            <a:r>
              <a:rPr lang="en-US" dirty="0"/>
              <a:t>Sulfur (S) = yellow</a:t>
            </a:r>
          </a:p>
          <a:p>
            <a:r>
              <a:rPr lang="en-US" dirty="0"/>
              <a:t>Oxygen (O) = red</a:t>
            </a:r>
          </a:p>
          <a:p>
            <a:r>
              <a:rPr lang="en-US" dirty="0"/>
              <a:t>Hydrogen (H) = white</a:t>
            </a:r>
          </a:p>
          <a:p>
            <a:endParaRPr lang="en-US" dirty="0" smtClean="0"/>
          </a:p>
          <a:p>
            <a:r>
              <a:rPr lang="en-US" dirty="0" smtClean="0"/>
              <a:t>What does this crystalline structure look like?</a:t>
            </a:r>
          </a:p>
          <a:p>
            <a:r>
              <a:rPr lang="en-US" dirty="0" smtClean="0"/>
              <a:t>What can you say about the strength of the bond?</a:t>
            </a:r>
            <a:br>
              <a:rPr lang="en-US" dirty="0" smtClean="0"/>
            </a:br>
            <a:endParaRPr lang="en-US" dirty="0"/>
          </a:p>
        </p:txBody>
      </p:sp>
    </p:spTree>
    <p:extLst>
      <p:ext uri="{BB962C8B-B14F-4D97-AF65-F5344CB8AC3E}">
        <p14:creationId xmlns:p14="http://schemas.microsoft.com/office/powerpoint/2010/main" val="310074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hlinkClick r:id="rId2"/>
              </a:rPr>
              <a:t>http://openmopac.net/PM7_accuracy/data_solids/Corundum__Al2O3__jmol_XRay_fs.html</a:t>
            </a:r>
            <a:r>
              <a:rPr lang="en-US" sz="2800" dirty="0" smtClean="0"/>
              <a:t/>
            </a:r>
            <a:br>
              <a:rPr lang="en-US" sz="2800" dirty="0" smtClean="0"/>
            </a:br>
            <a:endParaRPr lang="en-US" sz="2800" dirty="0"/>
          </a:p>
        </p:txBody>
      </p:sp>
      <p:sp>
        <p:nvSpPr>
          <p:cNvPr id="3" name="Content Placeholder 2"/>
          <p:cNvSpPr>
            <a:spLocks noGrp="1"/>
          </p:cNvSpPr>
          <p:nvPr>
            <p:ph idx="1"/>
          </p:nvPr>
        </p:nvSpPr>
        <p:spPr/>
        <p:txBody>
          <a:bodyPr>
            <a:normAutofit fontScale="62500" lnSpcReduction="20000"/>
          </a:bodyPr>
          <a:lstStyle/>
          <a:p>
            <a:r>
              <a:rPr lang="en-US" dirty="0"/>
              <a:t>Corundum is a very hard mineral that has been historically used to make sandpaper and other abrasives. Sapphire and ruby are the gem quality forms of naturally occurring corundum. Due to recent technological advances, synthetic corundum is both higher quality and less expensive than the naturally occurring varieties, leading to widespread usage in laser optics. Corundum has a hardness of 9 on the Mohs' hardness scale.</a:t>
            </a:r>
          </a:p>
          <a:p>
            <a:r>
              <a:rPr lang="en-US" dirty="0"/>
              <a:t>The chemical formula for corundum is Al</a:t>
            </a:r>
            <a:r>
              <a:rPr lang="en-US" baseline="-25000" dirty="0"/>
              <a:t>2</a:t>
            </a:r>
            <a:r>
              <a:rPr lang="en-US" dirty="0"/>
              <a:t>O</a:t>
            </a:r>
            <a:r>
              <a:rPr lang="en-US" baseline="-25000" dirty="0"/>
              <a:t>3</a:t>
            </a:r>
            <a:r>
              <a:rPr lang="en-US" dirty="0"/>
              <a:t>. The crystal lattice of corundum forms when aluminum atoms covalently bond with each other, and form covalent bonds with oxygen atoms. Each aluminum atom forms multiple covalent bonds. Pay close attention to the bonding in the </a:t>
            </a:r>
            <a:r>
              <a:rPr lang="en-US" dirty="0" err="1"/>
              <a:t>Jmol</a:t>
            </a:r>
            <a:r>
              <a:rPr lang="en-US" dirty="0"/>
              <a:t>.</a:t>
            </a:r>
          </a:p>
          <a:p>
            <a:r>
              <a:rPr lang="en-US" dirty="0"/>
              <a:t>In the </a:t>
            </a:r>
            <a:r>
              <a:rPr lang="en-US" dirty="0" err="1"/>
              <a:t>Jmol</a:t>
            </a:r>
            <a:r>
              <a:rPr lang="en-US" dirty="0"/>
              <a:t> of Corundum (Al</a:t>
            </a:r>
            <a:r>
              <a:rPr lang="en-US" baseline="-25000" dirty="0"/>
              <a:t>2</a:t>
            </a:r>
            <a:r>
              <a:rPr lang="en-US" dirty="0"/>
              <a:t>O</a:t>
            </a:r>
            <a:r>
              <a:rPr lang="en-US" baseline="-25000" dirty="0"/>
              <a:t>3</a:t>
            </a:r>
            <a:r>
              <a:rPr lang="en-US" dirty="0"/>
              <a:t>):</a:t>
            </a:r>
          </a:p>
          <a:p>
            <a:r>
              <a:rPr lang="en-US" dirty="0"/>
              <a:t>Aluminum (Al) = gray</a:t>
            </a:r>
          </a:p>
          <a:p>
            <a:r>
              <a:rPr lang="en-US" dirty="0"/>
              <a:t>Oxygen (O) = </a:t>
            </a:r>
            <a:r>
              <a:rPr lang="en-US" dirty="0" smtClean="0"/>
              <a:t>red</a:t>
            </a:r>
          </a:p>
          <a:p>
            <a:endParaRPr lang="en-US" dirty="0"/>
          </a:p>
          <a:p>
            <a:r>
              <a:rPr lang="en-US" dirty="0" smtClean="0"/>
              <a:t>What does this crystalline structure look like?</a:t>
            </a:r>
          </a:p>
          <a:p>
            <a:r>
              <a:rPr lang="en-US" dirty="0" smtClean="0"/>
              <a:t>What can you say about the strength of the bond?</a:t>
            </a:r>
          </a:p>
        </p:txBody>
      </p:sp>
    </p:spTree>
    <p:extLst>
      <p:ext uri="{BB962C8B-B14F-4D97-AF65-F5344CB8AC3E}">
        <p14:creationId xmlns:p14="http://schemas.microsoft.com/office/powerpoint/2010/main" val="2843666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62500" lnSpcReduction="20000"/>
          </a:bodyPr>
          <a:lstStyle/>
          <a:p>
            <a:r>
              <a:rPr lang="en-US" dirty="0" smtClean="0">
                <a:hlinkClick r:id="rId2"/>
              </a:rPr>
              <a:t>http://openmopac.net/PM7_accuracy/data_solids/Diamond__C__jmol_XRay_fs.html</a:t>
            </a:r>
            <a:endParaRPr lang="en-US" dirty="0" smtClean="0"/>
          </a:p>
          <a:p>
            <a:r>
              <a:rPr lang="en-US" dirty="0" smtClean="0">
                <a:hlinkClick r:id="rId3"/>
              </a:rPr>
              <a:t>http://openmopac.net/PM7_accuracy/data_solids/Graphite__C__jmol_XRay_fs.html</a:t>
            </a:r>
            <a:endParaRPr lang="en-US" dirty="0" smtClean="0"/>
          </a:p>
          <a:p>
            <a:r>
              <a:rPr lang="en-US" dirty="0"/>
              <a:t>A diamond is the hardest mineral, a 10 on the Mohs' scale, and is comprised entirely of carbon (C) atoms. Graphite is also comprised entirely of carbon (C) atoms, however, it is one of the softest minerals, about 1-2 on the Mohs' scale. Yes that is correct, the minerals diamond and graphite have the exact same chemical composition (pure carbon)!</a:t>
            </a:r>
          </a:p>
          <a:p>
            <a:r>
              <a:rPr lang="en-US" i="1" dirty="0"/>
              <a:t>How is it possible that diamonds and graphite differ so greatly on Mohs' hardness scale when they are made of the same element?</a:t>
            </a:r>
            <a:endParaRPr lang="en-US" dirty="0"/>
          </a:p>
          <a:p>
            <a:r>
              <a:rPr lang="en-US" dirty="0"/>
              <a:t>To address this question and develop your argument, examine the </a:t>
            </a:r>
            <a:r>
              <a:rPr lang="en-US" dirty="0" err="1"/>
              <a:t>Jmol</a:t>
            </a:r>
            <a:r>
              <a:rPr lang="en-US" dirty="0"/>
              <a:t> for both diamond and graphite and use the data that you collected in Feature II. In the </a:t>
            </a:r>
            <a:r>
              <a:rPr lang="en-US" dirty="0" err="1"/>
              <a:t>Jmol</a:t>
            </a:r>
            <a:r>
              <a:rPr lang="en-US" dirty="0"/>
              <a:t>, a gray sphere represents the carbon atom and a covalent bond is represented with a bar connecting the gray spheres.</a:t>
            </a:r>
          </a:p>
          <a:p>
            <a:endParaRPr lang="en-US" dirty="0"/>
          </a:p>
        </p:txBody>
      </p:sp>
    </p:spTree>
    <p:extLst>
      <p:ext uri="{BB962C8B-B14F-4D97-AF65-F5344CB8AC3E}">
        <p14:creationId xmlns:p14="http://schemas.microsoft.com/office/powerpoint/2010/main" val="4230593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What are minerals </a:t>
            </a:r>
            <a:r>
              <a:rPr lang="en-US" sz="3600" dirty="0" smtClean="0"/>
              <a:t>and </a:t>
            </a:r>
            <a:r>
              <a:rPr lang="en-US" sz="3600" dirty="0"/>
              <a:t>how do they form?</a:t>
            </a:r>
            <a:br>
              <a:rPr lang="en-US" sz="3600" dirty="0"/>
            </a:br>
            <a:endParaRPr lang="en-US" sz="3600" dirty="0"/>
          </a:p>
        </p:txBody>
      </p:sp>
      <p:sp>
        <p:nvSpPr>
          <p:cNvPr id="3" name="Content Placeholder 2"/>
          <p:cNvSpPr>
            <a:spLocks noGrp="1"/>
          </p:cNvSpPr>
          <p:nvPr>
            <p:ph idx="1"/>
          </p:nvPr>
        </p:nvSpPr>
        <p:spPr/>
        <p:txBody>
          <a:bodyPr/>
          <a:lstStyle/>
          <a:p>
            <a:pPr marL="457200" lvl="1" indent="0">
              <a:buNone/>
            </a:pPr>
            <a:r>
              <a:rPr lang="en-US" dirty="0" smtClean="0">
                <a:hlinkClick r:id="rId2"/>
              </a:rPr>
              <a:t>http</a:t>
            </a:r>
            <a:r>
              <a:rPr lang="en-US" dirty="0">
                <a:hlinkClick r:id="rId2"/>
              </a:rPr>
              <a:t>://science-class.net/archive/science-class/Lessons/Geology/Rocks_Minerals/different_minerals.pdf</a:t>
            </a:r>
            <a:endParaRPr lang="en-US" dirty="0"/>
          </a:p>
          <a:p>
            <a:endParaRPr lang="en-US" dirty="0"/>
          </a:p>
        </p:txBody>
      </p:sp>
    </p:spTree>
    <p:extLst>
      <p:ext uri="{BB962C8B-B14F-4D97-AF65-F5344CB8AC3E}">
        <p14:creationId xmlns:p14="http://schemas.microsoft.com/office/powerpoint/2010/main" val="3323955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mining necessary?</a:t>
            </a:r>
            <a:endParaRPr lang="en-US" dirty="0"/>
          </a:p>
        </p:txBody>
      </p:sp>
      <p:sp>
        <p:nvSpPr>
          <p:cNvPr id="3" name="Content Placeholder 2"/>
          <p:cNvSpPr>
            <a:spLocks noGrp="1"/>
          </p:cNvSpPr>
          <p:nvPr>
            <p:ph idx="1"/>
          </p:nvPr>
        </p:nvSpPr>
        <p:spPr/>
        <p:txBody>
          <a:bodyPr/>
          <a:lstStyle/>
          <a:p>
            <a:r>
              <a:rPr lang="en-US" dirty="0" smtClean="0"/>
              <a:t>World population growth is projected to grow rapidly over the next 25 years.</a:t>
            </a:r>
            <a:endParaRPr lang="en-US" dirty="0"/>
          </a:p>
        </p:txBody>
      </p:sp>
      <p:pic>
        <p:nvPicPr>
          <p:cNvPr id="614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2753932"/>
            <a:ext cx="5305425" cy="3437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5064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2146</TotalTime>
  <Words>809</Words>
  <Application>Microsoft Office PowerPoint</Application>
  <PresentationFormat>On-screen Show (4:3)</PresentationFormat>
  <Paragraphs>65</Paragraphs>
  <Slides>9</Slides>
  <Notes>3</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Minerals</vt:lpstr>
      <vt:lpstr>What is a mineral?</vt:lpstr>
      <vt:lpstr>Minerals</vt:lpstr>
      <vt:lpstr>Mineral Physical Properties</vt:lpstr>
      <vt:lpstr>http://openmopac.net/PM7_accuracy/data_solids/Gypsum__CaSO4_2H2O__jmol_XRay_fs.html </vt:lpstr>
      <vt:lpstr>http://openmopac.net/PM7_accuracy/data_solids/Corundum__Al2O3__jmol_XRay_fs.html </vt:lpstr>
      <vt:lpstr>PowerPoint Presentation</vt:lpstr>
      <vt:lpstr>What are minerals and how do they form? </vt:lpstr>
      <vt:lpstr>Is mining necessary?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Minerals and AML</dc:title>
  <dc:creator>NDOMAB</dc:creator>
  <cp:lastModifiedBy>NDOMAB</cp:lastModifiedBy>
  <cp:revision>43</cp:revision>
  <dcterms:created xsi:type="dcterms:W3CDTF">2017-09-05T15:23:12Z</dcterms:created>
  <dcterms:modified xsi:type="dcterms:W3CDTF">2018-05-24T18:35:04Z</dcterms:modified>
</cp:coreProperties>
</file>